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72"/>
  </p:notesMasterIdLst>
  <p:handoutMasterIdLst>
    <p:handoutMasterId r:id="rId73"/>
  </p:handoutMasterIdLst>
  <p:sldIdLst>
    <p:sldId id="264" r:id="rId3"/>
    <p:sldId id="289" r:id="rId4"/>
    <p:sldId id="291" r:id="rId5"/>
    <p:sldId id="309" r:id="rId6"/>
    <p:sldId id="294" r:id="rId7"/>
    <p:sldId id="295" r:id="rId8"/>
    <p:sldId id="296" r:id="rId9"/>
    <p:sldId id="297" r:id="rId10"/>
    <p:sldId id="298" r:id="rId11"/>
    <p:sldId id="305" r:id="rId12"/>
    <p:sldId id="313" r:id="rId13"/>
    <p:sldId id="315" r:id="rId14"/>
    <p:sldId id="316" r:id="rId15"/>
    <p:sldId id="317" r:id="rId16"/>
    <p:sldId id="322" r:id="rId17"/>
    <p:sldId id="323" r:id="rId18"/>
    <p:sldId id="347" r:id="rId19"/>
    <p:sldId id="325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5" r:id="rId28"/>
    <p:sldId id="392" r:id="rId29"/>
    <p:sldId id="336" r:id="rId30"/>
    <p:sldId id="337" r:id="rId31"/>
    <p:sldId id="338" r:id="rId32"/>
    <p:sldId id="340" r:id="rId33"/>
    <p:sldId id="343" r:id="rId34"/>
    <p:sldId id="348" r:id="rId35"/>
    <p:sldId id="349" r:id="rId36"/>
    <p:sldId id="351" r:id="rId37"/>
    <p:sldId id="353" r:id="rId38"/>
    <p:sldId id="350" r:id="rId39"/>
    <p:sldId id="354" r:id="rId40"/>
    <p:sldId id="355" r:id="rId41"/>
    <p:sldId id="356" r:id="rId42"/>
    <p:sldId id="357" r:id="rId43"/>
    <p:sldId id="358" r:id="rId44"/>
    <p:sldId id="359" r:id="rId45"/>
    <p:sldId id="361" r:id="rId46"/>
    <p:sldId id="362" r:id="rId47"/>
    <p:sldId id="363" r:id="rId48"/>
    <p:sldId id="384" r:id="rId49"/>
    <p:sldId id="365" r:id="rId50"/>
    <p:sldId id="366" r:id="rId51"/>
    <p:sldId id="393" r:id="rId52"/>
    <p:sldId id="395" r:id="rId53"/>
    <p:sldId id="394" r:id="rId54"/>
    <p:sldId id="367" r:id="rId55"/>
    <p:sldId id="368" r:id="rId56"/>
    <p:sldId id="369" r:id="rId57"/>
    <p:sldId id="352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85" r:id="rId68"/>
    <p:sldId id="386" r:id="rId69"/>
    <p:sldId id="396" r:id="rId70"/>
    <p:sldId id="302" r:id="rId71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5" autoAdjust="0"/>
    <p:restoredTop sz="93673" autoAdjust="0"/>
  </p:normalViewPr>
  <p:slideViewPr>
    <p:cSldViewPr showGuides="1">
      <p:cViewPr varScale="1">
        <p:scale>
          <a:sx n="144" d="100"/>
          <a:sy n="144" d="100"/>
        </p:scale>
        <p:origin x="824" y="176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7/22/24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7/22/24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7/22/24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7/22/24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7/22/24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7/22/24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7/22/24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7/22/24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7/22/24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7/22/24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7/22/24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7/22/24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536174"/>
          </a:xfrm>
        </p:spPr>
        <p:txBody>
          <a:bodyPr>
            <a:noAutofit/>
          </a:bodyPr>
          <a:lstStyle/>
          <a:p>
            <a:r>
              <a:rPr lang="es-ES_tradnl" sz="5400" b="1" dirty="0"/>
              <a:t>Clínica de pronunciación: </a:t>
            </a:r>
            <a:br>
              <a:rPr lang="es-ES_tradnl" sz="5400" b="1"/>
            </a:br>
            <a:r>
              <a:rPr lang="es-ES_tradnl" sz="5400" b="1"/>
              <a:t>Sesión 3</a:t>
            </a:r>
            <a:endParaRPr lang="es-ES_tradnl" sz="54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4572000" cy="1037167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Dirigida por:</a:t>
            </a:r>
          </a:p>
          <a:p>
            <a:r>
              <a:rPr lang="es-ES_tradnl" dirty="0" err="1"/>
              <a:t>Armin</a:t>
            </a:r>
            <a:r>
              <a:rPr lang="es-ES_tradnl" dirty="0"/>
              <a:t> </a:t>
            </a:r>
            <a:r>
              <a:rPr lang="es-ES_tradnl" dirty="0" err="1"/>
              <a:t>Schwegler</a:t>
            </a:r>
            <a:r>
              <a:rPr lang="es-ES_tradnl" dirty="0"/>
              <a:t>, Joseph Casillas y </a:t>
            </a:r>
          </a:p>
          <a:p>
            <a:r>
              <a:rPr lang="es-ES_tradnl" dirty="0"/>
              <a:t>Margarita Muñoz</a:t>
            </a:r>
          </a:p>
          <a:p>
            <a:r>
              <a:rPr lang="es-ES_tradnl" dirty="0" err="1"/>
              <a:t>Middlebury</a:t>
            </a:r>
            <a:r>
              <a:rPr lang="es-ES_tradnl" dirty="0"/>
              <a:t> </a:t>
            </a:r>
            <a:r>
              <a:rPr lang="es-ES_tradnl" dirty="0" err="1"/>
              <a:t>College</a:t>
            </a:r>
            <a:r>
              <a:rPr lang="es-ES_tradnl" dirty="0"/>
              <a:t> - 2018</a:t>
            </a:r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/>
          </a:p>
          <a:p>
            <a:pPr algn="r"/>
            <a:endParaRPr lang="es-ES_tradnl" dirty="0"/>
          </a:p>
          <a:p>
            <a:pPr algn="r"/>
            <a:r>
              <a:rPr lang="es-ES_tradnl" dirty="0"/>
              <a:t>Jueves: 4:00-4:45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3422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52487" y="-7615"/>
            <a:ext cx="2652713" cy="57239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síl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públ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 dirty="0" err="1">
                <a:latin typeface="Arial Black" charset="0"/>
              </a:rPr>
              <a:t>plico</a:t>
            </a:r>
            <a:r>
              <a:rPr lang="en-US" sz="40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tercer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recto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c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 dirty="0">
                <a:latin typeface="Arial Black" charset="0"/>
              </a:rPr>
              <a:t>mid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62600" y="-1900"/>
            <a:ext cx="2590800" cy="5723988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torc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 dirty="0" err="1">
                <a:latin typeface="Arial Black" charset="0"/>
              </a:rPr>
              <a:t>scrib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méd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ncero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lágr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m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stillo</a:t>
            </a:r>
            <a:endParaRPr lang="en-US" sz="4000" dirty="0">
              <a:latin typeface="Arial Black" charset="0"/>
            </a:endParaRPr>
          </a:p>
        </p:txBody>
      </p:sp>
      <p:pic>
        <p:nvPicPr>
          <p:cNvPr id="10" name="Picture 9" descr="tension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20" y="309880"/>
            <a:ext cx="1981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52800" y="19372"/>
            <a:ext cx="5791200" cy="5687988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d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v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 dirty="0" err="1">
                <a:latin typeface="Arial Black" charset="0"/>
              </a:rPr>
              <a:t>rtido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f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ntást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últim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ment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 dirty="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repúbl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Marí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</p:txBody>
      </p:sp>
      <p:pic>
        <p:nvPicPr>
          <p:cNvPr id="5" name="Picture 4" descr="schw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2247900" cy="22479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980440" y="22479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1863217" y="19431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8800" dirty="0" err="1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c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í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3006217" y="107442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5520817" y="20955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9" grpId="0" build="p" autoUpdateAnimBg="0" advAuto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200" y="1333500"/>
            <a:ext cx="4912828" cy="353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Algunas estrategias </a:t>
            </a:r>
          </a:p>
          <a:p>
            <a:pPr algn="ctr"/>
            <a:r>
              <a:rPr lang="es-ES_tradnl" sz="5000" dirty="0"/>
              <a:t>para mejorar la 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5800" y="2705100"/>
            <a:ext cx="777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Usar el espejo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Hacer grabaciones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Hablar lentamente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Buscar un modelo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Cantar</a:t>
            </a:r>
          </a:p>
        </p:txBody>
      </p:sp>
    </p:spTree>
    <p:extLst>
      <p:ext uri="{BB962C8B-B14F-4D97-AF65-F5344CB8AC3E}">
        <p14:creationId xmlns:p14="http://schemas.microsoft.com/office/powerpoint/2010/main" val="33036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</p:spTree>
    <p:extLst>
      <p:ext uri="{BB962C8B-B14F-4D97-AF65-F5344CB8AC3E}">
        <p14:creationId xmlns:p14="http://schemas.microsoft.com/office/powerpoint/2010/main" val="35429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FF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>
                <a:solidFill>
                  <a:srgbClr val="FFFF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FF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DE598C-B98A-624C-99F3-E9DD0BDCB5FB}"/>
              </a:ext>
            </a:extLst>
          </p:cNvPr>
          <p:cNvSpPr txBox="1"/>
          <p:nvPr/>
        </p:nvSpPr>
        <p:spPr>
          <a:xfrm>
            <a:off x="3388823" y="4320421"/>
            <a:ext cx="23663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</a:rPr>
              <a:t>La schwa</a:t>
            </a:r>
          </a:p>
        </p:txBody>
      </p:sp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sp>
        <p:nvSpPr>
          <p:cNvPr id="6" name="Rectangle 5"/>
          <p:cNvSpPr/>
          <p:nvPr/>
        </p:nvSpPr>
        <p:spPr>
          <a:xfrm>
            <a:off x="269905" y="2723971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37462" y="37719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30452" y="4552771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2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959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rial Black"/>
                <a:cs typeface="Arial Black"/>
              </a:rPr>
              <a:t>/</a:t>
            </a:r>
            <a:r>
              <a:rPr lang="en-US" sz="6600" dirty="0" err="1">
                <a:latin typeface="Arial Black"/>
                <a:cs typeface="Arial Black"/>
              </a:rPr>
              <a:t>p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t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k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/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305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8790" y="9525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8790" y="23241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8790" y="37597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2895600" y="1638300"/>
            <a:ext cx="2362200" cy="1828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6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6424" y="8763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6424" y="22479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66424" y="36835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4462" y="8763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4462" y="22479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04462" y="36835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229100"/>
            <a:ext cx="3105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inglés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 vs.</a:t>
            </a:r>
          </a:p>
          <a:p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24391" y="2247900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00591" y="3695700"/>
            <a:ext cx="7325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0" y="2223581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3671381"/>
            <a:ext cx="968165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taco</a:t>
            </a:r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97297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1200" y="205704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3790771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26480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/>
              <a:t>  ¿Qué es una </a:t>
            </a:r>
            <a:r>
              <a:rPr lang="es-ES_tradnl" sz="6600" dirty="0" err="1"/>
              <a:t>schwa</a:t>
            </a:r>
            <a:r>
              <a:rPr lang="es-ES_tradnl" sz="6600" dirty="0"/>
              <a:t>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844105"/>
            <a:ext cx="5791200" cy="172354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srgbClr val="2C00FB"/>
                </a:solidFill>
                <a:latin typeface="Arial Black" charset="0"/>
              </a:rPr>
              <a:t>= </a:t>
            </a:r>
            <a:r>
              <a:rPr lang="en-US" sz="3400" dirty="0" err="1">
                <a:solidFill>
                  <a:srgbClr val="2C00FB"/>
                </a:solidFill>
                <a:latin typeface="Arial Black" charset="0"/>
              </a:rPr>
              <a:t>sonido</a:t>
            </a:r>
            <a:endParaRPr lang="en-US" sz="3400" dirty="0">
              <a:solidFill>
                <a:srgbClr val="2C00FB"/>
              </a:solidFill>
              <a:latin typeface="Arial Black" charset="0"/>
            </a:endParaRPr>
          </a:p>
          <a:p>
            <a:pPr algn="ctr"/>
            <a:r>
              <a:rPr lang="en-US" sz="7200" u="sng" dirty="0">
                <a:solidFill>
                  <a:srgbClr val="FF0000"/>
                </a:solidFill>
                <a:latin typeface="Arial Black" charset="0"/>
              </a:rPr>
              <a:t>IN</a:t>
            </a:r>
            <a:r>
              <a:rPr lang="en-US" sz="5000" dirty="0">
                <a:solidFill>
                  <a:srgbClr val="FF0000"/>
                </a:solidFill>
                <a:latin typeface="Arial Black" charset="0"/>
              </a:rPr>
              <a:t>ACENTUADO</a:t>
            </a: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8598"/>
            <a:ext cx="9144000" cy="44114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ino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72980" y="3924300"/>
            <a:ext cx="2509020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 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 </a:t>
            </a:r>
            <a:endParaRPr lang="en-US" sz="96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2667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3200400" y="2781300"/>
            <a:ext cx="685800" cy="619542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3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3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14400" y="1136863"/>
            <a:ext cx="6629400" cy="431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5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104900"/>
            <a:ext cx="8458200" cy="414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4212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b="1" dirty="0">
                <a:solidFill>
                  <a:srgbClr val="FF0000"/>
                </a:solidFill>
              </a:rPr>
              <a:t>“b, d, g”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b="1" dirty="0">
                <a:solidFill>
                  <a:srgbClr val="FF0000"/>
                </a:solidFill>
              </a:rPr>
              <a:t>“s, z”</a:t>
            </a:r>
          </a:p>
        </p:txBody>
      </p:sp>
    </p:spTree>
    <p:extLst>
      <p:ext uri="{BB962C8B-B14F-4D97-AF65-F5344CB8AC3E}">
        <p14:creationId xmlns:p14="http://schemas.microsoft.com/office/powerpoint/2010/main" val="159289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/>
              <a:t>Primera parte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3147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“b, d, g”</a:t>
            </a:r>
          </a:p>
        </p:txBody>
      </p:sp>
    </p:spTree>
    <p:extLst>
      <p:ext uri="{BB962C8B-B14F-4D97-AF65-F5344CB8AC3E}">
        <p14:creationId xmlns:p14="http://schemas.microsoft.com/office/powerpoint/2010/main" val="359241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72154"/>
              </p:ext>
            </p:extLst>
          </p:nvPr>
        </p:nvGraphicFramePr>
        <p:xfrm>
          <a:off x="228600" y="1031166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[b]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“b”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[β]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020503"/>
              </p:ext>
            </p:extLst>
          </p:nvPr>
        </p:nvGraphicFramePr>
        <p:xfrm>
          <a:off x="28956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[d]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“d”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ð</a:t>
                      </a:r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769098"/>
              </p:ext>
            </p:extLst>
          </p:nvPr>
        </p:nvGraphicFramePr>
        <p:xfrm>
          <a:off x="54864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[g]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“g”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92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ɣ</a:t>
                      </a:r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1581524" y="14859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81524" y="20955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910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910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818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818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1" name="Picture 10" descr="confundid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467100"/>
            <a:ext cx="2438400" cy="2023508"/>
          </a:xfrm>
          <a:prstGeom prst="rect">
            <a:avLst/>
          </a:prstGeom>
        </p:spPr>
      </p:pic>
      <p:pic>
        <p:nvPicPr>
          <p:cNvPr id="12" name="Picture 11" descr="frustrac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4671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u="sng" dirty="0" err="1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u="sng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u="sng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76E771-27CF-1249-8E99-94F4ABE103E4}"/>
              </a:ext>
            </a:extLst>
          </p:cNvPr>
          <p:cNvSpPr/>
          <p:nvPr/>
        </p:nvSpPr>
        <p:spPr>
          <a:xfrm>
            <a:off x="1160528" y="4628852"/>
            <a:ext cx="822661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  <a:highlight>
                  <a:srgbClr val="FFFF00"/>
                </a:highlight>
              </a:rPr>
              <a:t>[β]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428D51-ADC3-BF4C-9757-8955854FC749}"/>
              </a:ext>
            </a:extLst>
          </p:cNvPr>
          <p:cNvSpPr/>
          <p:nvPr/>
        </p:nvSpPr>
        <p:spPr>
          <a:xfrm>
            <a:off x="4160669" y="4609802"/>
            <a:ext cx="830677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  <a:highlight>
                  <a:srgbClr val="FFFF00"/>
                </a:highlight>
              </a:rPr>
              <a:t>[∂]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D46F18-B53E-EE44-8F41-3A790BD9EC3D}"/>
              </a:ext>
            </a:extLst>
          </p:cNvPr>
          <p:cNvSpPr/>
          <p:nvPr/>
        </p:nvSpPr>
        <p:spPr>
          <a:xfrm>
            <a:off x="7189865" y="4588014"/>
            <a:ext cx="803425" cy="7078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s-ES_tradnl" sz="4000" dirty="0">
                <a:solidFill>
                  <a:srgbClr val="FF0000"/>
                </a:solidFill>
                <a:highlight>
                  <a:srgbClr val="FFFF00"/>
                </a:highlight>
              </a:rPr>
              <a:t>[</a:t>
            </a:r>
            <a:r>
              <a:rPr lang="es-ES_tradnl" sz="4000" dirty="0" err="1">
                <a:solidFill>
                  <a:srgbClr val="FF0000"/>
                </a:solidFill>
                <a:highlight>
                  <a:srgbClr val="FFFF00"/>
                </a:highlight>
              </a:rPr>
              <a:t>ɣ</a:t>
            </a:r>
            <a:r>
              <a:rPr lang="es-ES_tradnl" sz="4000" dirty="0">
                <a:solidFill>
                  <a:srgbClr val="FF0000"/>
                </a:solidFill>
                <a:highlight>
                  <a:srgbClr val="FFFF00"/>
                </a:highlight>
              </a:rPr>
              <a:t>]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FEE2C0B-39C4-FE4A-94FA-5D1C4042951C}"/>
              </a:ext>
            </a:extLst>
          </p:cNvPr>
          <p:cNvCxnSpPr>
            <a:stCxn id="12" idx="2"/>
            <a:endCxn id="3" idx="0"/>
          </p:cNvCxnSpPr>
          <p:nvPr/>
        </p:nvCxnSpPr>
        <p:spPr>
          <a:xfrm flipH="1">
            <a:off x="1571859" y="4330363"/>
            <a:ext cx="1" cy="29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428861-9259-B940-A9DA-C31504A88D69}"/>
              </a:ext>
            </a:extLst>
          </p:cNvPr>
          <p:cNvCxnSpPr/>
          <p:nvPr/>
        </p:nvCxnSpPr>
        <p:spPr>
          <a:xfrm flipH="1">
            <a:off x="4648199" y="4387811"/>
            <a:ext cx="1" cy="29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C4098A-7170-804A-B8D6-582B83689C22}"/>
              </a:ext>
            </a:extLst>
          </p:cNvPr>
          <p:cNvCxnSpPr/>
          <p:nvPr/>
        </p:nvCxnSpPr>
        <p:spPr>
          <a:xfrm flipH="1">
            <a:off x="7619999" y="4311611"/>
            <a:ext cx="1" cy="29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4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>
            <a:spLocks noChangeArrowheads="1"/>
          </p:cNvSpPr>
          <p:nvPr/>
        </p:nvSpPr>
        <p:spPr bwMode="auto">
          <a:xfrm>
            <a:off x="0" y="647700"/>
            <a:ext cx="9144000" cy="3231654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400" dirty="0">
                <a:solidFill>
                  <a:srgbClr val="FFFF00"/>
                </a:solidFill>
                <a:cs typeface="+mn-cs"/>
              </a:rPr>
              <a:t>REGLA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7A0396-D57A-844F-97F6-368FB630884C}"/>
              </a:ext>
            </a:extLst>
          </p:cNvPr>
          <p:cNvSpPr txBox="1"/>
          <p:nvPr/>
        </p:nvSpPr>
        <p:spPr>
          <a:xfrm>
            <a:off x="0" y="41117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b="1" dirty="0"/>
              <a:t>“b, d, g”</a:t>
            </a:r>
          </a:p>
        </p:txBody>
      </p:sp>
    </p:spTree>
    <p:extLst>
      <p:ext uri="{BB962C8B-B14F-4D97-AF65-F5344CB8AC3E}">
        <p14:creationId xmlns:p14="http://schemas.microsoft.com/office/powerpoint/2010/main" val="15523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432426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7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7700" u="sng" dirty="0">
                <a:solidFill>
                  <a:srgbClr val="FF0000"/>
                </a:solidFill>
                <a:latin typeface="Arial Black"/>
                <a:cs typeface="Arial Black"/>
              </a:rPr>
              <a:t> 1</a:t>
            </a:r>
            <a:r>
              <a:rPr lang="en-US" sz="77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6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siempre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0" y="4432637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6000" b="1" dirty="0"/>
              <a:t>“b, d, g”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304800" y="3162300"/>
            <a:ext cx="2286000" cy="1143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dirty="0">
                <a:solidFill>
                  <a:schemeClr val="bg1"/>
                </a:solidFill>
              </a:rPr>
              <a:t>casi</a:t>
            </a:r>
          </a:p>
        </p:txBody>
      </p:sp>
    </p:spTree>
    <p:extLst>
      <p:ext uri="{BB962C8B-B14F-4D97-AF65-F5344CB8AC3E}">
        <p14:creationId xmlns:p14="http://schemas.microsoft.com/office/powerpoint/2010/main" val="16046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42007" y="18669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 dirty="0">
                <a:latin typeface="Arial Black" charset="0"/>
              </a:rPr>
              <a:t>nit</a:t>
            </a:r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4" name="Down Arrow 3"/>
          <p:cNvSpPr/>
          <p:nvPr/>
        </p:nvSpPr>
        <p:spPr bwMode="auto">
          <a:xfrm rot="3329215">
            <a:off x="5718586" y="995868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7" y="4953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inglés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8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 rot="4261629">
            <a:off x="3723692" y="-1308017"/>
            <a:ext cx="838200" cy="5615367"/>
          </a:xfrm>
          <a:prstGeom prst="downArrow">
            <a:avLst>
              <a:gd name="adj1" fmla="val 50000"/>
              <a:gd name="adj2" fmla="val 86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6750" y="2354401"/>
            <a:ext cx="33718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</a:rPr>
              <a:t>l</a:t>
            </a:r>
            <a:r>
              <a:rPr lang="pt-PT" sz="4000" dirty="0">
                <a:latin typeface="Palatino" charset="0"/>
                <a:cs typeface="+mn-cs"/>
              </a:rPr>
              <a:t>o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</a:rPr>
              <a:t>o</a:t>
            </a:r>
            <a:r>
              <a:rPr lang="pt-PT" sz="4000" dirty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pi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pt-PT" sz="4000" dirty="0" err="1">
                <a:latin typeface="Palatino" charset="0"/>
                <a:cs typeface="+mn-cs"/>
              </a:rPr>
              <a:t>o</a:t>
            </a:r>
            <a:r>
              <a:rPr lang="pt-PT" sz="4000" dirty="0">
                <a:latin typeface="Palatino" charset="0"/>
                <a:cs typeface="+mn-cs"/>
              </a:rPr>
              <a:t> 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la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err="1">
                <a:latin typeface="Palatino" charset="0"/>
                <a:cs typeface="+mn-cs"/>
              </a:rPr>
              <a:t>rón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  <a:cs typeface="+mn-cs"/>
              </a:rPr>
              <a:t>di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>
                <a:latin typeface="Palatino" charset="0"/>
                <a:cs typeface="+mn-cs"/>
              </a:rPr>
              <a:t>o </a:t>
            </a:r>
            <a:endParaRPr lang="pt-PT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pa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4000" dirty="0">
                <a:latin typeface="Palatino" charset="0"/>
                <a:cs typeface="+mn-cs"/>
              </a:rPr>
              <a:t>o</a:t>
            </a:r>
            <a:endParaRPr lang="en-US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42289" y="30861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41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30887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8800" u="sng" dirty="0">
                <a:solidFill>
                  <a:srgbClr val="FF0000"/>
                </a:solidFill>
                <a:latin typeface="Arial Black"/>
                <a:cs typeface="Arial Black"/>
              </a:rPr>
              <a:t> 2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también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para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"v"</a:t>
            </a:r>
            <a:endParaRPr lang="en-US" sz="88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684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2206704"/>
            <a:ext cx="914399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 dirty="0" err="1"/>
              <a:t>Observad</a:t>
            </a:r>
            <a:r>
              <a:rPr lang="en-US" sz="66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3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28600" y="2430601"/>
            <a:ext cx="640080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  <a:cs typeface="+mn-cs"/>
              </a:rPr>
              <a:t>la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pt-PT" sz="4000" dirty="0">
                <a:latin typeface="Palatino" charset="0"/>
                <a:cs typeface="+mn-cs"/>
              </a:rPr>
              <a:t>a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i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 err="1">
                <a:latin typeface="Palatino" charset="0"/>
                <a:cs typeface="+mn-cs"/>
              </a:rPr>
              <a:t>a</a:t>
            </a:r>
            <a:r>
              <a:rPr lang="pt-PT" sz="4000" dirty="0">
                <a:latin typeface="Palatino" charset="0"/>
                <a:cs typeface="+mn-cs"/>
              </a:rPr>
              <a:t> 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sua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e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La</a:t>
            </a:r>
            <a:r>
              <a:rPr lang="pt-PT" sz="4000" dirty="0">
                <a:latin typeface="Palatino" charset="0"/>
                <a:cs typeface="+mn-cs"/>
              </a:rPr>
              <a:t> 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  <a:cs typeface="+mn-cs"/>
              </a:rPr>
              <a:t>urro)</a:t>
            </a:r>
            <a:endParaRPr lang="es-CR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</a:rPr>
              <a:t>La</a:t>
            </a:r>
            <a:r>
              <a:rPr lang="pt-PT" sz="4000" dirty="0">
                <a:latin typeface="Palatino" charset="0"/>
              </a:rPr>
              <a:t> letra "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" (de 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v</a:t>
            </a:r>
            <a:r>
              <a:rPr lang="pt-PT" sz="4000" dirty="0">
                <a:latin typeface="Palatino" charset="0"/>
              </a:rPr>
              <a:t>aca) </a:t>
            </a:r>
            <a:endParaRPr lang="pt-PT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10000" y="2600861"/>
            <a:ext cx="4909016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"v" = "b"</a:t>
            </a:r>
          </a:p>
        </p:txBody>
      </p:sp>
    </p:spTree>
    <p:extLst>
      <p:ext uri="{BB962C8B-B14F-4D97-AF65-F5344CB8AC3E}">
        <p14:creationId xmlns:p14="http://schemas.microsoft.com/office/powerpoint/2010/main" val="2581211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81000" y="2354401"/>
            <a:ext cx="379094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857250" indent="-857250">
              <a:buFont typeface="Arial"/>
              <a:buChar char="•"/>
              <a:defRPr/>
            </a:pPr>
            <a:r>
              <a:rPr lang="pt-PT" sz="4000" dirty="0">
                <a:latin typeface="Palatino" charset="0"/>
              </a:rPr>
              <a:t>so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>
                <a:latin typeface="Palatino" charset="0"/>
              </a:rPr>
              <a:t>a 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</a:rPr>
              <a:t>ha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pt-PT" sz="4000" dirty="0" err="1">
                <a:latin typeface="Palatino" charset="0"/>
              </a:rPr>
              <a:t>o</a:t>
            </a:r>
            <a:r>
              <a:rPr lang="pt-PT" sz="4000" dirty="0">
                <a:latin typeface="Palatino" charset="0"/>
              </a:rPr>
              <a:t> 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</a:rPr>
              <a:t>pa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s-CR" sz="4000" dirty="0">
              <a:latin typeface="Palatino" charset="0"/>
            </a:endParaRP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>
                <a:latin typeface="Palatino" charset="0"/>
              </a:rPr>
              <a:t>la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</a:t>
            </a:r>
          </a:p>
          <a:p>
            <a:pPr marL="857250" indent="-85725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</a:rPr>
              <a:t>tra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</a:rPr>
              <a:t>g</a:t>
            </a:r>
            <a:r>
              <a:rPr lang="es-ES" sz="4000" dirty="0">
                <a:latin typeface="Palatino" charset="0"/>
              </a:rPr>
              <a:t>o	</a:t>
            </a:r>
            <a:endParaRPr lang="en-US" sz="4000" dirty="0">
              <a:latin typeface="Palatino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07883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98307" y="2324100"/>
            <a:ext cx="212109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pa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o 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sa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>
                <a:latin typeface="Palatino" charset="0"/>
                <a:cs typeface="+mn-cs"/>
              </a:rPr>
              <a:t>io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sua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e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cue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a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la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>
                <a:latin typeface="Palatino" charset="0"/>
                <a:cs typeface="+mn-cs"/>
              </a:rPr>
              <a:t>ios</a:t>
            </a:r>
            <a:endParaRPr lang="en-US" sz="4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6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00050" y="2354401"/>
            <a:ext cx="34099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na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a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cui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a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o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mie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o	</a:t>
            </a:r>
            <a:endParaRPr lang="es-CR" sz="4000" b="1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su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ar	</a:t>
            </a:r>
          </a:p>
          <a:p>
            <a:pPr marL="571500" indent="-571500">
              <a:buFont typeface="Arial"/>
              <a:buChar char="•"/>
              <a:defRPr/>
            </a:pPr>
            <a:r>
              <a:rPr lang="es-ES" sz="4000" b="1" dirty="0">
                <a:latin typeface="Palatino" charset="0"/>
                <a:cs typeface="+mn-cs"/>
              </a:rPr>
              <a:t>la</a:t>
            </a:r>
            <a:r>
              <a:rPr lang="es-ES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b="1" dirty="0">
                <a:latin typeface="Palatino" charset="0"/>
                <a:cs typeface="+mn-cs"/>
              </a:rPr>
              <a:t>rón</a:t>
            </a:r>
            <a:endParaRPr lang="en-US" sz="4000" b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5175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77570" y="2354401"/>
            <a:ext cx="65710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es mi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o	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no tiene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5000" dirty="0">
                <a:latin typeface="Palatino" charset="0"/>
                <a:cs typeface="+mn-cs"/>
              </a:rPr>
              <a:t>anas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la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uste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¿quién 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ló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mí? </a:t>
            </a:r>
            <a:endParaRPr lang="en-US" sz="5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5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048000" y="1028700"/>
            <a:ext cx="35702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6600" b="1">
                <a:latin typeface="Palatino" charset="0"/>
                <a:cs typeface="+mn-cs"/>
              </a:rPr>
              <a:t>Y dijo</a:t>
            </a:r>
            <a:r>
              <a:rPr lang="es-ES" sz="6600">
                <a:latin typeface="Palatino" charset="0"/>
                <a:cs typeface="+mn-cs"/>
              </a:rPr>
              <a:t> …</a:t>
            </a:r>
            <a:endParaRPr lang="en-US" sz="6600">
              <a:latin typeface="Palatino" charset="0"/>
              <a:cs typeface="+mn-cs"/>
            </a:endParaRPr>
          </a:p>
        </p:txBody>
      </p:sp>
      <p:sp>
        <p:nvSpPr>
          <p:cNvPr id="3" name="AutoShape 3"/>
          <p:cNvSpPr>
            <a:spLocks noChangeArrowheads="1"/>
          </p:cNvSpPr>
          <p:nvPr/>
        </p:nvSpPr>
        <p:spPr bwMode="auto">
          <a:xfrm>
            <a:off x="3105150" y="3060699"/>
            <a:ext cx="2743200" cy="1219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100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0156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30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30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30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31470" y="952500"/>
            <a:ext cx="5154930" cy="4782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000" b="1" dirty="0">
                <a:latin typeface="Palatino" charset="0"/>
                <a:cs typeface="+mn-cs"/>
              </a:rPr>
              <a:t>Y dijo</a:t>
            </a:r>
            <a:r>
              <a:rPr lang="es-ES" sz="3000" dirty="0">
                <a:latin typeface="Palatino" charset="0"/>
                <a:cs typeface="+mn-cs"/>
              </a:rPr>
              <a:t> …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1.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ato.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2.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racias.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3.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anamos el parti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  <a:br>
              <a:rPr lang="es-ES" sz="3600" dirty="0">
                <a:latin typeface="Palatino" charset="0"/>
                <a:cs typeface="+mn-cs"/>
              </a:rPr>
            </a:b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4. 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í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dirty="0">
                <a:latin typeface="Palatino" charset="0"/>
                <a:cs typeface="+mn-cs"/>
              </a:rPr>
              <a:t>aselo a 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dirty="0">
                <a:latin typeface="Palatino" charset="0"/>
                <a:cs typeface="+mn-cs"/>
              </a:rPr>
              <a:t>erónica.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5. </a:t>
            </a:r>
            <a:r>
              <a:rPr lang="es-ES" sz="3600" b="1" dirty="0">
                <a:latin typeface="Palatino" charset="0"/>
                <a:cs typeface="+mn-cs"/>
              </a:rPr>
              <a:t>	</a:t>
            </a:r>
            <a:r>
              <a:rPr lang="es-ES" sz="3600" dirty="0">
                <a:latin typeface="Palatino" charset="0"/>
                <a:cs typeface="+mn-cs"/>
              </a:rPr>
              <a:t>¿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ailamos?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 dirty="0">
                <a:solidFill>
                  <a:srgbClr val="0000FF"/>
                </a:solidFill>
                <a:latin typeface="Palatino" charset="0"/>
                <a:cs typeface="+mn-cs"/>
              </a:rPr>
              <a:t>6. </a:t>
            </a:r>
            <a:r>
              <a:rPr lang="es-ES" sz="3600" dirty="0">
                <a:solidFill>
                  <a:srgbClr val="0000FF"/>
                </a:solidFill>
                <a:latin typeface="Palatino" charset="0"/>
                <a:cs typeface="+mn-cs"/>
              </a:rPr>
              <a:t>	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é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dirty="0">
                <a:latin typeface="Palatino" charset="0"/>
                <a:cs typeface="+mn-cs"/>
              </a:rPr>
              <a:t>elo to</a:t>
            </a:r>
            <a:r>
              <a:rPr lang="es-ES" sz="3600" b="1" u="sng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dirty="0">
                <a:latin typeface="Palatino" charset="0"/>
                <a:cs typeface="+mn-cs"/>
              </a:rPr>
              <a:t>o.	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34000" y="1409700"/>
            <a:ext cx="2667000" cy="1200329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>
                <a:solidFill>
                  <a:schemeClr val="bg1"/>
                </a:solidFill>
                <a:latin typeface="Rockwell Extra Bold" charset="0"/>
                <a:cs typeface="+mn-cs"/>
              </a:rPr>
              <a:t>siempre suave</a:t>
            </a:r>
          </a:p>
        </p:txBody>
      </p:sp>
    </p:spTree>
    <p:extLst>
      <p:ext uri="{BB962C8B-B14F-4D97-AF65-F5344CB8AC3E}">
        <p14:creationId xmlns:p14="http://schemas.microsoft.com/office/powerpoint/2010/main" val="181419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819" y="2552700"/>
            <a:ext cx="966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[i]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4" name="Picture 3" descr="vocal_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29994"/>
            <a:ext cx="9143999" cy="2308324"/>
          </a:xfrm>
          <a:prstGeom prst="rect">
            <a:avLst/>
          </a:prstGeom>
          <a:solidFill>
            <a:srgbClr val="FFFF00"/>
          </a:solidFill>
          <a:ln w="31750"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Pronuncie con </a:t>
            </a:r>
          </a:p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“d” suave</a:t>
            </a:r>
            <a:endParaRPr lang="en-US" sz="7200">
              <a:solidFill>
                <a:srgbClr val="FF0000"/>
              </a:solidFill>
              <a:latin typeface="Palatino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F4BE1-70F8-B044-B625-5B2F21536968}"/>
              </a:ext>
            </a:extLst>
          </p:cNvPr>
          <p:cNvSpPr txBox="1"/>
          <p:nvPr/>
        </p:nvSpPr>
        <p:spPr>
          <a:xfrm>
            <a:off x="895350" y="3143250"/>
            <a:ext cx="737413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/>
              <a:t>La letra “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”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e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ámaso.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B009A8-D336-564A-87CF-9B521E804EAD}"/>
              </a:ext>
            </a:extLst>
          </p:cNvPr>
          <p:cNvCxnSpPr/>
          <p:nvPr/>
        </p:nvCxnSpPr>
        <p:spPr>
          <a:xfrm flipH="1" flipV="1">
            <a:off x="3943350" y="3905250"/>
            <a:ext cx="639067" cy="7810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5CBC53-8B47-564B-B3E4-A3DC6D84A342}"/>
              </a:ext>
            </a:extLst>
          </p:cNvPr>
          <p:cNvCxnSpPr>
            <a:cxnSpLocks/>
          </p:cNvCxnSpPr>
          <p:nvPr/>
        </p:nvCxnSpPr>
        <p:spPr>
          <a:xfrm flipH="1" flipV="1">
            <a:off x="4677666" y="3848100"/>
            <a:ext cx="1" cy="7948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198746-1156-7D41-AFF7-97E95099ADB2}"/>
              </a:ext>
            </a:extLst>
          </p:cNvPr>
          <p:cNvCxnSpPr>
            <a:cxnSpLocks/>
          </p:cNvCxnSpPr>
          <p:nvPr/>
        </p:nvCxnSpPr>
        <p:spPr>
          <a:xfrm flipV="1">
            <a:off x="4830068" y="3905250"/>
            <a:ext cx="656332" cy="7730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7369C2-8704-1D4B-AB7E-BB382F452F1F}"/>
              </a:ext>
            </a:extLst>
          </p:cNvPr>
          <p:cNvSpPr txBox="1"/>
          <p:nvPr/>
        </p:nvSpPr>
        <p:spPr>
          <a:xfrm>
            <a:off x="4115775" y="4642962"/>
            <a:ext cx="1061509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suave</a:t>
            </a:r>
          </a:p>
        </p:txBody>
      </p:sp>
    </p:spTree>
    <p:extLst>
      <p:ext uri="{BB962C8B-B14F-4D97-AF65-F5344CB8AC3E}">
        <p14:creationId xmlns:p14="http://schemas.microsoft.com/office/powerpoint/2010/main" val="2745034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29994"/>
            <a:ext cx="9143999" cy="2308324"/>
          </a:xfrm>
          <a:prstGeom prst="rect">
            <a:avLst/>
          </a:prstGeom>
          <a:solidFill>
            <a:srgbClr val="FFFF00"/>
          </a:solidFill>
          <a:ln w="31750"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Pronuncie con </a:t>
            </a:r>
          </a:p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“d” suave</a:t>
            </a:r>
            <a:endParaRPr lang="en-US" sz="7200">
              <a:solidFill>
                <a:srgbClr val="FF0000"/>
              </a:solidFill>
              <a:latin typeface="Palatino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F4BE1-70F8-B044-B625-5B2F21536968}"/>
              </a:ext>
            </a:extLst>
          </p:cNvPr>
          <p:cNvSpPr txBox="1"/>
          <p:nvPr/>
        </p:nvSpPr>
        <p:spPr>
          <a:xfrm>
            <a:off x="895350" y="3143250"/>
            <a:ext cx="667522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/>
              <a:t>La letra “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”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e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avid.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B009A8-D336-564A-87CF-9B521E804EAD}"/>
              </a:ext>
            </a:extLst>
          </p:cNvPr>
          <p:cNvCxnSpPr/>
          <p:nvPr/>
        </p:nvCxnSpPr>
        <p:spPr>
          <a:xfrm flipH="1" flipV="1">
            <a:off x="3943350" y="3905250"/>
            <a:ext cx="639067" cy="7810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5CBC53-8B47-564B-B3E4-A3DC6D84A342}"/>
              </a:ext>
            </a:extLst>
          </p:cNvPr>
          <p:cNvCxnSpPr>
            <a:cxnSpLocks/>
          </p:cNvCxnSpPr>
          <p:nvPr/>
        </p:nvCxnSpPr>
        <p:spPr>
          <a:xfrm flipH="1" flipV="1">
            <a:off x="4677666" y="3848100"/>
            <a:ext cx="1" cy="7948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198746-1156-7D41-AFF7-97E95099ADB2}"/>
              </a:ext>
            </a:extLst>
          </p:cNvPr>
          <p:cNvCxnSpPr>
            <a:cxnSpLocks/>
          </p:cNvCxnSpPr>
          <p:nvPr/>
        </p:nvCxnSpPr>
        <p:spPr>
          <a:xfrm flipV="1">
            <a:off x="4830068" y="3905250"/>
            <a:ext cx="656332" cy="7730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7369C2-8704-1D4B-AB7E-BB382F452F1F}"/>
              </a:ext>
            </a:extLst>
          </p:cNvPr>
          <p:cNvSpPr txBox="1"/>
          <p:nvPr/>
        </p:nvSpPr>
        <p:spPr>
          <a:xfrm>
            <a:off x="4115775" y="4642962"/>
            <a:ext cx="1061509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suave</a:t>
            </a:r>
          </a:p>
        </p:txBody>
      </p:sp>
    </p:spTree>
    <p:extLst>
      <p:ext uri="{BB962C8B-B14F-4D97-AF65-F5344CB8AC3E}">
        <p14:creationId xmlns:p14="http://schemas.microsoft.com/office/powerpoint/2010/main" val="14262628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429994"/>
            <a:ext cx="9143999" cy="2308324"/>
          </a:xfrm>
          <a:prstGeom prst="rect">
            <a:avLst/>
          </a:prstGeom>
          <a:solidFill>
            <a:srgbClr val="FFFF00"/>
          </a:solidFill>
          <a:ln w="31750"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Pronuncie con </a:t>
            </a:r>
          </a:p>
          <a:p>
            <a:pPr algn="ctr">
              <a:defRPr/>
            </a:pPr>
            <a:r>
              <a:rPr lang="es-ES" sz="7200" b="1">
                <a:solidFill>
                  <a:srgbClr val="FF0000"/>
                </a:solidFill>
                <a:latin typeface="Palatino" charset="0"/>
                <a:cs typeface="+mn-cs"/>
              </a:rPr>
              <a:t>“d” suave</a:t>
            </a:r>
            <a:endParaRPr lang="en-US" sz="7200">
              <a:solidFill>
                <a:srgbClr val="FF0000"/>
              </a:solidFill>
              <a:latin typeface="Palatino" charset="0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F4BE1-70F8-B044-B625-5B2F21536968}"/>
              </a:ext>
            </a:extLst>
          </p:cNvPr>
          <p:cNvSpPr txBox="1"/>
          <p:nvPr/>
        </p:nvSpPr>
        <p:spPr>
          <a:xfrm>
            <a:off x="895350" y="3143250"/>
            <a:ext cx="6423553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/>
              <a:t>La letra “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”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e </a:t>
            </a:r>
            <a:r>
              <a:rPr lang="en-US" sz="5400" b="1">
                <a:solidFill>
                  <a:srgbClr val="FF0000"/>
                </a:solidFill>
                <a:highlight>
                  <a:srgbClr val="FFFF00"/>
                </a:highlight>
              </a:rPr>
              <a:t>D</a:t>
            </a:r>
            <a:r>
              <a:rPr lang="en-US" sz="5400" b="1"/>
              <a:t>ilsa.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B009A8-D336-564A-87CF-9B521E804EAD}"/>
              </a:ext>
            </a:extLst>
          </p:cNvPr>
          <p:cNvCxnSpPr/>
          <p:nvPr/>
        </p:nvCxnSpPr>
        <p:spPr>
          <a:xfrm flipH="1" flipV="1">
            <a:off x="3943350" y="3905250"/>
            <a:ext cx="639067" cy="78105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75CBC53-8B47-564B-B3E4-A3DC6D84A342}"/>
              </a:ext>
            </a:extLst>
          </p:cNvPr>
          <p:cNvCxnSpPr>
            <a:cxnSpLocks/>
          </p:cNvCxnSpPr>
          <p:nvPr/>
        </p:nvCxnSpPr>
        <p:spPr>
          <a:xfrm flipH="1" flipV="1">
            <a:off x="4677666" y="3848100"/>
            <a:ext cx="1" cy="794862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D198746-1156-7D41-AFF7-97E95099ADB2}"/>
              </a:ext>
            </a:extLst>
          </p:cNvPr>
          <p:cNvCxnSpPr>
            <a:cxnSpLocks/>
          </p:cNvCxnSpPr>
          <p:nvPr/>
        </p:nvCxnSpPr>
        <p:spPr>
          <a:xfrm flipV="1">
            <a:off x="4830068" y="3905250"/>
            <a:ext cx="656332" cy="77301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47369C2-8704-1D4B-AB7E-BB382F452F1F}"/>
              </a:ext>
            </a:extLst>
          </p:cNvPr>
          <p:cNvSpPr txBox="1"/>
          <p:nvPr/>
        </p:nvSpPr>
        <p:spPr>
          <a:xfrm>
            <a:off x="4115775" y="4642962"/>
            <a:ext cx="1061509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</a:rPr>
              <a:t>suave</a:t>
            </a:r>
          </a:p>
        </p:txBody>
      </p:sp>
    </p:spTree>
    <p:extLst>
      <p:ext uri="{BB962C8B-B14F-4D97-AF65-F5344CB8AC3E}">
        <p14:creationId xmlns:p14="http://schemas.microsoft.com/office/powerpoint/2010/main" val="415949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1"/>
            <a:ext cx="9144000" cy="1107996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b="1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s-ES" sz="4000" b="1" i="1">
                <a:solidFill>
                  <a:srgbClr val="0000FF"/>
                </a:solidFill>
                <a:latin typeface="Palatino" charset="0"/>
                <a:cs typeface="+mn-cs"/>
              </a:rPr>
              <a:t>Volverán las oscuras golondrinas</a:t>
            </a:r>
            <a:endParaRPr lang="en-US" sz="4000" b="1" i="1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1261050"/>
            <a:ext cx="9144000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lvl="4" algn="ctr">
              <a:defRPr/>
            </a:pPr>
            <a:r>
              <a:rPr lang="es-ES" sz="3600" b="1" i="1" dirty="0">
                <a:latin typeface="Palatino" charset="0"/>
                <a:cs typeface="+mn-cs"/>
              </a:rPr>
              <a:t>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erán las oscuras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olondrinas</a:t>
            </a:r>
            <a:r>
              <a:rPr lang="es-CR" sz="3000" b="1" i="1" dirty="0">
                <a:latin typeface="Palatino" charset="0"/>
                <a:cs typeface="+mn-cs"/>
              </a:rPr>
              <a:t> </a:t>
            </a:r>
            <a:br>
              <a:rPr lang="es-CR" sz="3000" b="1" i="1" dirty="0">
                <a:latin typeface="Palatino" charset="0"/>
                <a:cs typeface="+mn-cs"/>
              </a:rPr>
            </a:b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en tu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000" b="1" i="1" dirty="0">
                <a:latin typeface="Palatino" charset="0"/>
                <a:cs typeface="+mn-cs"/>
              </a:rPr>
              <a:t>alcón sus ni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000" b="1" i="1" dirty="0">
                <a:latin typeface="Palatino" charset="0"/>
                <a:cs typeface="+mn-cs"/>
              </a:rPr>
              <a:t>os a col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ar,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y otra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ez con el ala a sus cristales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ju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000" b="1" i="1" dirty="0">
                <a:latin typeface="Palatino" charset="0"/>
                <a:cs typeface="+mn-cs"/>
              </a:rPr>
              <a:t>ando llamarán.</a:t>
            </a:r>
          </a:p>
          <a:p>
            <a:pPr algn="ctr">
              <a:defRPr/>
            </a:pPr>
            <a:endParaRPr lang="es-ES" sz="3000" b="1" i="1" dirty="0">
              <a:latin typeface="Palatino" charset="0"/>
              <a:cs typeface="+mn-cs"/>
            </a:endParaRP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Pero aquellas que el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uelo refrena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000" b="1" i="1" dirty="0">
                <a:latin typeface="Palatino" charset="0"/>
                <a:cs typeface="+mn-cs"/>
              </a:rPr>
              <a:t>an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tu hermosura y mi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000" b="1" i="1" dirty="0">
                <a:latin typeface="Palatino" charset="0"/>
                <a:cs typeface="+mn-cs"/>
              </a:rPr>
              <a:t>icha al contemplar,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aquellas que aprendieron nuestros nombres,</a:t>
            </a:r>
          </a:p>
          <a:p>
            <a:pPr algn="ctr">
              <a:defRPr/>
            </a:pPr>
            <a:r>
              <a:rPr lang="es-CR" sz="3000" b="1" i="1" dirty="0">
                <a:latin typeface="Palatino" charset="0"/>
                <a:cs typeface="+mn-cs"/>
              </a:rPr>
              <a:t>	</a:t>
            </a:r>
            <a:r>
              <a:rPr lang="es-ES" sz="3000" b="1" i="1" dirty="0">
                <a:latin typeface="Palatino" charset="0"/>
                <a:cs typeface="+mn-cs"/>
              </a:rPr>
              <a:t>ésas... ¡no 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ol</a:t>
            </a:r>
            <a:r>
              <a:rPr lang="es-ES" sz="3000" b="1" i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000" b="1" i="1" dirty="0">
                <a:latin typeface="Palatino" charset="0"/>
                <a:cs typeface="+mn-cs"/>
              </a:rPr>
              <a:t>erán!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162800" y="5372100"/>
            <a:ext cx="189331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1200" b="1" i="1" dirty="0">
                <a:latin typeface="Palatino" charset="0"/>
                <a:cs typeface="+mn-cs"/>
              </a:rPr>
              <a:t>Gustavo Adolfo Bécquer</a:t>
            </a:r>
            <a:endParaRPr lang="en-US" sz="1200" b="1" i="1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51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26583" y="2324100"/>
            <a:ext cx="3788217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ten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 err="1">
                <a:latin typeface="Palatino" charset="0"/>
                <a:cs typeface="+mn-cs"/>
              </a:rPr>
              <a:t>o</a:t>
            </a:r>
            <a:r>
              <a:rPr lang="pt-PT" sz="4000" dirty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  <a:cs typeface="+mn-cs"/>
              </a:rPr>
              <a:t>tan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>
                <a:latin typeface="Palatino" charset="0"/>
                <a:cs typeface="+mn-cs"/>
              </a:rPr>
              <a:t>o 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an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>
                <a:latin typeface="Palatino" charset="0"/>
                <a:cs typeface="+mn-cs"/>
              </a:rPr>
              <a:t>o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on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>
                <a:latin typeface="Palatino" charset="0"/>
                <a:cs typeface="+mn-cs"/>
              </a:rPr>
              <a:t>a</a:t>
            </a:r>
            <a:endParaRPr lang="es-ES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am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>
                <a:latin typeface="Palatino" charset="0"/>
                <a:cs typeface="+mn-cs"/>
              </a:rPr>
              <a:t>os, en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 err="1">
                <a:latin typeface="Palatino" charset="0"/>
                <a:cs typeface="+mn-cs"/>
              </a:rPr>
              <a:t>ío</a:t>
            </a:r>
            <a:endParaRPr lang="en-US" sz="6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953000" y="2400300"/>
            <a:ext cx="3663182" cy="1107996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600" dirty="0">
                <a:solidFill>
                  <a:srgbClr val="FFFF00"/>
                </a:solidFill>
                <a:latin typeface="Arial Black"/>
                <a:cs typeface="+mn-cs"/>
              </a:rPr>
              <a:t>[b, d, g]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780307" y="4223095"/>
            <a:ext cx="2008567" cy="1107996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600" b="1" dirty="0" err="1">
                <a:solidFill>
                  <a:srgbClr val="FFFF00"/>
                </a:solidFill>
                <a:cs typeface="+mn-cs"/>
              </a:rPr>
              <a:t>duro</a:t>
            </a:r>
            <a:endParaRPr lang="en-US" sz="6600" b="1" dirty="0">
              <a:solidFill>
                <a:srgbClr val="FFFF00"/>
              </a:solidFill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410200" y="3619500"/>
            <a:ext cx="25528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cs typeface="+mn-cs"/>
              </a:rPr>
              <a:t>Símbolos</a:t>
            </a:r>
            <a:r>
              <a:rPr lang="en-US" dirty="0">
                <a:cs typeface="+mn-cs"/>
              </a:rPr>
              <a:t> </a:t>
            </a:r>
            <a:r>
              <a:rPr lang="en-US" dirty="0" err="1">
                <a:cs typeface="+mn-cs"/>
              </a:rPr>
              <a:t>fonéticos</a:t>
            </a: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474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1800" y="22479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5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65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/>
              <a:t>Segunda parte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2385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b="1" dirty="0"/>
              <a:t>“s” vs. “z”</a:t>
            </a:r>
          </a:p>
        </p:txBody>
      </p:sp>
      <p:sp>
        <p:nvSpPr>
          <p:cNvPr id="14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u="sng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u="sng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</p:spTree>
    <p:extLst>
      <p:ext uri="{BB962C8B-B14F-4D97-AF65-F5344CB8AC3E}">
        <p14:creationId xmlns:p14="http://schemas.microsoft.com/office/powerpoint/2010/main" val="235625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29403"/>
              </p:ext>
            </p:extLst>
          </p:nvPr>
        </p:nvGraphicFramePr>
        <p:xfrm>
          <a:off x="-609600" y="17145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</a:t>
                      </a:r>
                      <a:r>
                        <a:rPr lang="es-ES_tradnl" sz="5000" b="1" dirty="0">
                          <a:solidFill>
                            <a:srgbClr val="FF0000"/>
                          </a:solidFill>
                        </a:rPr>
                        <a:t>s</a:t>
                      </a:r>
                      <a:r>
                        <a:rPr lang="es-ES_tradnl" sz="5000" dirty="0"/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b="1" dirty="0"/>
                        <a:t>“s”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</a:t>
                      </a:r>
                      <a:r>
                        <a:rPr lang="es-ES_tradnl" sz="5000" b="1" dirty="0">
                          <a:solidFill>
                            <a:srgbClr val="FF0000"/>
                          </a:solidFill>
                        </a:rPr>
                        <a:t>z</a:t>
                      </a:r>
                      <a:r>
                        <a:rPr lang="es-ES_tradnl" sz="5000" dirty="0"/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1466476" y="22936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1466476" y="30556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003" y="909787"/>
            <a:ext cx="2548117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327" y="3145095"/>
            <a:ext cx="2610716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5F3296-7C48-CD49-967F-64E439ECFB09}"/>
              </a:ext>
            </a:extLst>
          </p:cNvPr>
          <p:cNvSpPr txBox="1"/>
          <p:nvPr/>
        </p:nvSpPr>
        <p:spPr>
          <a:xfrm>
            <a:off x="3564677" y="1620857"/>
            <a:ext cx="18277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mu</a:t>
            </a:r>
            <a:r>
              <a:rPr lang="en-US" sz="6000" b="1" u="sng">
                <a:solidFill>
                  <a:srgbClr val="FF0000"/>
                </a:solidFill>
              </a:rPr>
              <a:t>s</a:t>
            </a:r>
            <a:r>
              <a:rPr lang="en-US" sz="6000" b="1" u="sng"/>
              <a:t>t</a:t>
            </a:r>
            <a:endParaRPr lang="en-US" sz="6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DDDCF5-6BA2-2E4D-AC2A-C623C7EC96F8}"/>
              </a:ext>
            </a:extLst>
          </p:cNvPr>
          <p:cNvSpPr txBox="1"/>
          <p:nvPr/>
        </p:nvSpPr>
        <p:spPr>
          <a:xfrm>
            <a:off x="3549463" y="3385988"/>
            <a:ext cx="2064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mu</a:t>
            </a:r>
            <a:r>
              <a:rPr lang="en-US" sz="6000" b="1" u="sng">
                <a:solidFill>
                  <a:srgbClr val="FF0000"/>
                </a:solidFill>
              </a:rPr>
              <a:t>s</a:t>
            </a:r>
            <a:r>
              <a:rPr lang="en-US" sz="6000"/>
              <a:t>ic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4B6FFF-5EA2-1742-BDD7-24410D985F54}"/>
              </a:ext>
            </a:extLst>
          </p:cNvPr>
          <p:cNvSpPr/>
          <p:nvPr/>
        </p:nvSpPr>
        <p:spPr>
          <a:xfrm>
            <a:off x="5739348" y="0"/>
            <a:ext cx="128052" cy="571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664DC8-0639-9643-B69F-764E6F2EFB3E}"/>
              </a:ext>
            </a:extLst>
          </p:cNvPr>
          <p:cNvSpPr/>
          <p:nvPr/>
        </p:nvSpPr>
        <p:spPr>
          <a:xfrm rot="16200000">
            <a:off x="5774427" y="-313953"/>
            <a:ext cx="109746" cy="6629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CCF08A-96B8-D04B-953F-03D3E5680457}"/>
              </a:ext>
            </a:extLst>
          </p:cNvPr>
          <p:cNvSpPr txBox="1"/>
          <p:nvPr/>
        </p:nvSpPr>
        <p:spPr>
          <a:xfrm>
            <a:off x="7658697" y="3059609"/>
            <a:ext cx="11224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bu</a:t>
            </a:r>
            <a:r>
              <a:rPr lang="en-US" sz="4400" b="1" u="sng">
                <a:solidFill>
                  <a:schemeClr val="bg1"/>
                </a:solidFill>
              </a:rPr>
              <a:t>zz</a:t>
            </a:r>
            <a:endParaRPr lang="en-US" sz="3200" b="1" u="sng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C4CE88-6D4B-9449-A9BC-E07638792614}"/>
              </a:ext>
            </a:extLst>
          </p:cNvPr>
          <p:cNvSpPr txBox="1"/>
          <p:nvPr/>
        </p:nvSpPr>
        <p:spPr>
          <a:xfrm>
            <a:off x="6262610" y="1236136"/>
            <a:ext cx="12570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>
                <a:solidFill>
                  <a:schemeClr val="bg1"/>
                </a:solidFill>
              </a:rPr>
              <a:t>s</a:t>
            </a:r>
            <a:r>
              <a:rPr lang="en-US" sz="3200">
                <a:solidFill>
                  <a:schemeClr val="bg1"/>
                </a:solidFill>
              </a:rPr>
              <a:t>nake</a:t>
            </a:r>
            <a:endParaRPr lang="en-US" sz="3200" b="1" u="sng">
              <a:solidFill>
                <a:schemeClr val="bg1"/>
              </a:solidFill>
            </a:endParaRPr>
          </a:p>
        </p:txBody>
      </p:sp>
      <p:sp>
        <p:nvSpPr>
          <p:cNvPr id="16" name="Donut 15">
            <a:extLst>
              <a:ext uri="{FF2B5EF4-FFF2-40B4-BE49-F238E27FC236}">
                <a16:creationId xmlns:a16="http://schemas.microsoft.com/office/drawing/2014/main" id="{D8F1C595-B542-F24E-B355-CB14BFC43633}"/>
              </a:ext>
            </a:extLst>
          </p:cNvPr>
          <p:cNvSpPr/>
          <p:nvPr/>
        </p:nvSpPr>
        <p:spPr>
          <a:xfrm>
            <a:off x="55286" y="1872807"/>
            <a:ext cx="1629674" cy="2146132"/>
          </a:xfrm>
          <a:prstGeom prst="donut">
            <a:avLst>
              <a:gd name="adj" fmla="val 179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3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u="sng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u="sng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8" name="Frame 7"/>
          <p:cNvSpPr/>
          <p:nvPr/>
        </p:nvSpPr>
        <p:spPr bwMode="auto">
          <a:xfrm>
            <a:off x="2438400" y="27813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0" name="Picture 9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6674674-3829-E84F-B1C6-85850D274CD0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CF9441-0B37-4E41-8262-E1A8CE5A3AD5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9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pre</a:t>
            </a:r>
            <a:r>
              <a:rPr lang="en-US" sz="6600" b="1" u="sng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a</a:t>
            </a:r>
            <a:r>
              <a:rPr lang="en-US" sz="6600" b="1" u="sng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A426E92-5A9E-C249-A0E5-1FBFF554E9F1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738AB2-712D-5748-994A-D7B6F91B4CA4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9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16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[e]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2993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ca</a:t>
            </a:r>
            <a:r>
              <a:rPr lang="en-US" sz="6600" b="1" u="sng" dirty="0">
                <a:solidFill>
                  <a:srgbClr val="FF0000"/>
                </a:solidFill>
              </a:rPr>
              <a:t>s</a:t>
            </a:r>
            <a:r>
              <a:rPr lang="en-US" sz="6600" dirty="0"/>
              <a:t>ual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54E020-41EB-F64E-8186-7AEF5DB747BC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ACE1CE-A6E6-DA45-98E8-A65DD6AED602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7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0642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ra</a:t>
            </a:r>
            <a:r>
              <a:rPr lang="en-US" sz="6600" b="1" u="sng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ón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486400" y="4457700"/>
            <a:ext cx="34739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ra</a:t>
            </a:r>
            <a:r>
              <a:rPr lang="en-US" sz="6600" b="1" u="sng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onable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A743259-546C-D345-8C8D-D344BFC4BBEC}"/>
              </a:ext>
            </a:extLst>
          </p:cNvPr>
          <p:cNvCxnSpPr/>
          <p:nvPr/>
        </p:nvCxnSpPr>
        <p:spPr>
          <a:xfrm flipV="1">
            <a:off x="6934200" y="1409700"/>
            <a:ext cx="1905000" cy="19050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4BC6C4-4179-7F49-9F79-2DA27F9C6C14}"/>
              </a:ext>
            </a:extLst>
          </p:cNvPr>
          <p:cNvCxnSpPr>
            <a:cxnSpLocks/>
          </p:cNvCxnSpPr>
          <p:nvPr/>
        </p:nvCxnSpPr>
        <p:spPr>
          <a:xfrm flipH="1" flipV="1">
            <a:off x="6880134" y="1798260"/>
            <a:ext cx="1905000" cy="1295400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40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939904" y="4511070"/>
            <a:ext cx="541045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4500" dirty="0"/>
              <a:t>¿</a:t>
            </a:r>
            <a:r>
              <a:rPr lang="en-US" sz="4500" dirty="0" err="1"/>
              <a:t>Quiere</a:t>
            </a:r>
            <a:r>
              <a:rPr lang="en-US" sz="4500" dirty="0" err="1">
                <a:solidFill>
                  <a:srgbClr val="FF0000"/>
                </a:solidFill>
              </a:rPr>
              <a:t>s</a:t>
            </a:r>
            <a:r>
              <a:rPr lang="en-US" sz="4500" dirty="0"/>
              <a:t> </a:t>
            </a:r>
            <a:r>
              <a:rPr lang="en-US" sz="4500" dirty="0" err="1"/>
              <a:t>té</a:t>
            </a:r>
            <a:r>
              <a:rPr lang="en-US" sz="4500" dirty="0"/>
              <a:t>? ¡H</a:t>
            </a:r>
            <a:r>
              <a:rPr lang="es-ES" sz="4500" dirty="0"/>
              <a:t>á</a:t>
            </a:r>
            <a:r>
              <a:rPr lang="en-US" sz="4500" dirty="0" err="1">
                <a:solidFill>
                  <a:srgbClr val="FF0000"/>
                </a:solidFill>
              </a:rPr>
              <a:t>z</a:t>
            </a:r>
            <a:r>
              <a:rPr lang="en-US" sz="4500" dirty="0" err="1"/>
              <a:t>telo</a:t>
            </a:r>
            <a:r>
              <a:rPr lang="en-US" sz="4500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47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“z”</a:t>
            </a: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3810000" y="2019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" descr="images-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13654"/>
          <a:stretch/>
        </p:blipFill>
        <p:spPr bwMode="auto">
          <a:xfrm>
            <a:off x="76200" y="1638300"/>
            <a:ext cx="2362200" cy="238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578093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89741" y="2354401"/>
            <a:ext cx="26630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mú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pre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idente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Co</a:t>
            </a:r>
            <a:r>
              <a:rPr lang="en-US" sz="4000" b="1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umel</a:t>
            </a: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¡h</a:t>
            </a:r>
            <a:r>
              <a:rPr lang="es-ES" sz="4000" b="1" dirty="0">
                <a:solidFill>
                  <a:srgbClr val="0000FF"/>
                </a:solidFill>
                <a:latin typeface="Palatino" charset="0"/>
                <a:cs typeface="+mn-cs"/>
              </a:rPr>
              <a:t>á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telo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!</a:t>
            </a: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idora</a:t>
            </a:r>
            <a:endParaRPr lang="en-US" sz="4000" dirty="0">
              <a:latin typeface="Palatino" charset="0"/>
              <a:cs typeface="+mn-cs"/>
            </a:endParaRPr>
          </a:p>
        </p:txBody>
      </p:sp>
      <p:pic>
        <p:nvPicPr>
          <p:cNvPr id="5" name="Picture 4" descr="rattlesnake_striking.im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724400" y="2485437"/>
            <a:ext cx="3996838" cy="28866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536266-8663-3E44-927A-68560B7DCCE2}"/>
              </a:ext>
            </a:extLst>
          </p:cNvPr>
          <p:cNvSpPr txBox="1"/>
          <p:nvPr/>
        </p:nvSpPr>
        <p:spPr>
          <a:xfrm>
            <a:off x="4400550" y="2609850"/>
            <a:ext cx="1338828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/>
              <a:t>[s]</a:t>
            </a:r>
          </a:p>
        </p:txBody>
      </p:sp>
    </p:spTree>
    <p:extLst>
      <p:ext uri="{BB962C8B-B14F-4D97-AF65-F5344CB8AC3E}">
        <p14:creationId xmlns:p14="http://schemas.microsoft.com/office/powerpoint/2010/main" val="9324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57200" y="2502072"/>
            <a:ext cx="343555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4800" b="1" u="sng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icólogo</a:t>
            </a:r>
            <a:endParaRPr lang="en-US" sz="48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belle</a:t>
            </a:r>
            <a:r>
              <a:rPr lang="en-US" sz="4800" b="1" u="sng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8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endParaRPr lang="en-US" sz="48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8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4800" b="1" u="sng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800" b="1" dirty="0">
                <a:solidFill>
                  <a:srgbClr val="0000FF"/>
                </a:solidFill>
                <a:latin typeface="Palatino" charset="0"/>
                <a:cs typeface="+mn-cs"/>
              </a:rPr>
              <a:t>eta</a:t>
            </a:r>
          </a:p>
        </p:txBody>
      </p:sp>
      <p:pic>
        <p:nvPicPr>
          <p:cNvPr id="8" name="Picture 7" descr="rattlesnake_striking.img.jpg">
            <a:extLst>
              <a:ext uri="{FF2B5EF4-FFF2-40B4-BE49-F238E27FC236}">
                <a16:creationId xmlns:a16="http://schemas.microsoft.com/office/drawing/2014/main" id="{E91A8337-83D1-7A4D-A10F-7C6385643E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800600" y="2502072"/>
            <a:ext cx="3996838" cy="28866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052AB0-DFB7-D14B-A416-2305C9D6E9A6}"/>
              </a:ext>
            </a:extLst>
          </p:cNvPr>
          <p:cNvSpPr txBox="1"/>
          <p:nvPr/>
        </p:nvSpPr>
        <p:spPr>
          <a:xfrm>
            <a:off x="4419600" y="2702272"/>
            <a:ext cx="1338828" cy="13234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000"/>
              <a:t>[s]</a:t>
            </a:r>
          </a:p>
        </p:txBody>
      </p:sp>
    </p:spTree>
    <p:extLst>
      <p:ext uri="{BB962C8B-B14F-4D97-AF65-F5344CB8AC3E}">
        <p14:creationId xmlns:p14="http://schemas.microsoft.com/office/powerpoint/2010/main" val="39728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p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t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e la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c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uela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c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ología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d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4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t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am</a:t>
            </a:r>
            <a:r>
              <a:rPr lang="en-US" sz="5400" b="1" dirty="0" err="1">
                <a:solidFill>
                  <a:schemeClr val="accent1">
                    <a:lumMod val="75000"/>
                  </a:schemeClr>
                </a:solidFill>
                <a:latin typeface="Palatino" charset="0"/>
                <a:cs typeface="+mn-cs"/>
              </a:rPr>
              <a:t>b</a:t>
            </a:r>
            <a:r>
              <a:rPr lang="en-US" sz="5400" b="1" dirty="0" err="1">
                <a:solidFill>
                  <a:srgbClr val="0000FF"/>
                </a:solidFill>
                <a:latin typeface="Palatino" charset="0"/>
                <a:cs typeface="+mn-cs"/>
              </a:rPr>
              <a:t>ul</a:t>
            </a:r>
            <a:r>
              <a:rPr lang="en-US" sz="5400" b="1" dirty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18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00151"/>
            <a:ext cx="8915400" cy="3371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dirty="0"/>
              <a:t> Hay que </a:t>
            </a:r>
            <a:r>
              <a:rPr lang="es-ES_tradnl" sz="3600" b="1" dirty="0"/>
              <a:t>evitar</a:t>
            </a:r>
            <a:r>
              <a:rPr lang="es-ES_tradnl" sz="3600" dirty="0"/>
              <a:t> </a:t>
            </a:r>
            <a:r>
              <a:rPr lang="es-ES_tradnl" sz="3600" b="1" dirty="0"/>
              <a:t>la </a:t>
            </a:r>
            <a:r>
              <a:rPr lang="es-ES_tradnl" sz="3600" b="1" dirty="0" err="1"/>
              <a:t>schwa</a:t>
            </a:r>
            <a:r>
              <a:rPr lang="es-ES_tradnl" sz="3600" b="1" dirty="0"/>
              <a:t> /</a:t>
            </a:r>
            <a:r>
              <a:rPr lang="en-US" sz="3600" b="1" dirty="0" err="1"/>
              <a:t>ə</a:t>
            </a:r>
            <a:r>
              <a:rPr lang="en-US" sz="3600" b="1" dirty="0"/>
              <a:t>/</a:t>
            </a:r>
            <a:endParaRPr lang="es-ES_tradnl" sz="3600" b="1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dirty="0"/>
              <a:t> Las </a:t>
            </a:r>
            <a:r>
              <a:rPr lang="es-ES_tradnl" sz="3600" b="1" dirty="0"/>
              <a:t>vocales</a:t>
            </a:r>
            <a:r>
              <a:rPr lang="es-ES_tradnl" sz="3600" dirty="0"/>
              <a:t> deben ser </a:t>
            </a:r>
            <a:r>
              <a:rPr lang="es-ES_tradnl" sz="3600" b="1" dirty="0"/>
              <a:t>tensas</a:t>
            </a:r>
            <a:r>
              <a:rPr lang="es-ES_tradnl" sz="3600" dirty="0"/>
              <a:t> y </a:t>
            </a:r>
            <a:r>
              <a:rPr lang="es-ES_tradnl" sz="3600" b="1" dirty="0"/>
              <a:t>cortas</a:t>
            </a:r>
            <a:endParaRPr lang="es-ES_tradnl" sz="36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b="1" dirty="0"/>
              <a:t> No aspirar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dirty="0"/>
              <a:t> Pronunciar /</a:t>
            </a:r>
            <a:r>
              <a:rPr lang="es-ES_tradnl" sz="3600" b="1" dirty="0"/>
              <a:t>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600" b="1" dirty="0"/>
              <a:t> “s” </a:t>
            </a:r>
            <a:r>
              <a:rPr lang="es-ES_tradnl" sz="3600" dirty="0"/>
              <a:t>es “</a:t>
            </a:r>
            <a:r>
              <a:rPr lang="es-ES_tradnl" sz="3600" b="1" dirty="0"/>
              <a:t>ssssssss</a:t>
            </a:r>
            <a:r>
              <a:rPr lang="es-ES_tradnl" sz="3600" dirty="0"/>
              <a:t>” (como la </a:t>
            </a:r>
            <a:r>
              <a:rPr lang="es-ES_tradnl" sz="3600" b="1" u="sng" dirty="0"/>
              <a:t>sssssss</a:t>
            </a:r>
            <a:r>
              <a:rPr lang="es-ES_tradnl" sz="3600" dirty="0"/>
              <a:t>erpiente)</a:t>
            </a:r>
          </a:p>
        </p:txBody>
      </p:sp>
    </p:spTree>
    <p:extLst>
      <p:ext uri="{BB962C8B-B14F-4D97-AF65-F5344CB8AC3E}">
        <p14:creationId xmlns:p14="http://schemas.microsoft.com/office/powerpoint/2010/main" val="38370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0" y="2300526"/>
            <a:ext cx="449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b="1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6562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Algunas estrategias </a:t>
            </a:r>
          </a:p>
          <a:p>
            <a:pPr algn="ctr"/>
            <a:r>
              <a:rPr lang="es-ES_tradnl" sz="5000" dirty="0"/>
              <a:t>para mejorar la 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0" y="2705100"/>
            <a:ext cx="4038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Usar el espejo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Hacer grabaciones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Hablar lentamente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Buscar un modelo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/>
              <a:t>Cantar</a:t>
            </a:r>
          </a:p>
        </p:txBody>
      </p:sp>
    </p:spTree>
    <p:extLst>
      <p:ext uri="{BB962C8B-B14F-4D97-AF65-F5344CB8AC3E}">
        <p14:creationId xmlns:p14="http://schemas.microsoft.com/office/powerpoint/2010/main" val="267294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¡Gracias por asistir!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07E831-5CBD-5F41-A29E-1858B9B80129}"/>
              </a:ext>
            </a:extLst>
          </p:cNvPr>
          <p:cNvSpPr txBox="1"/>
          <p:nvPr/>
        </p:nvSpPr>
        <p:spPr>
          <a:xfrm>
            <a:off x="10172700" y="3848100"/>
            <a:ext cx="184731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1976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[a]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550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[o]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35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>
                <a:solidFill>
                  <a:schemeClr val="bg1"/>
                </a:solidFill>
              </a:rPr>
              <a:t>[u]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chemeClr val="bg1"/>
                </a:solidFill>
              </a:rPr>
              <a:t>Las vocales del español</a:t>
            </a:r>
          </a:p>
        </p:txBody>
      </p:sp>
      <p:pic>
        <p:nvPicPr>
          <p:cNvPr id="7" name="Picture 6" descr="vocal_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66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952</Words>
  <Application>Microsoft Macintosh PowerPoint</Application>
  <PresentationFormat>On-screen Show (16:10)</PresentationFormat>
  <Paragraphs>322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Arial Black</vt:lpstr>
      <vt:lpstr>Candara</vt:lpstr>
      <vt:lpstr>Century Gothic</vt:lpstr>
      <vt:lpstr>Palatino</vt:lpstr>
      <vt:lpstr>Rockwell Extra Bold</vt:lpstr>
      <vt:lpstr>SILDoulos IPA93</vt:lpstr>
      <vt:lpstr>Times</vt:lpstr>
      <vt:lpstr>Books 16x9</vt:lpstr>
      <vt:lpstr>Clínica de pronunciación:  Sesión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2024-07-22T19:37:50Z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